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70" r:id="rId4"/>
    <p:sldId id="288" r:id="rId5"/>
    <p:sldId id="257" r:id="rId6"/>
    <p:sldId id="301" r:id="rId7"/>
    <p:sldId id="280" r:id="rId8"/>
    <p:sldId id="302" r:id="rId9"/>
    <p:sldId id="299" r:id="rId10"/>
    <p:sldId id="304" r:id="rId11"/>
    <p:sldId id="305" r:id="rId12"/>
    <p:sldId id="273" r:id="rId13"/>
    <p:sldId id="296" r:id="rId14"/>
    <p:sldId id="308" r:id="rId15"/>
    <p:sldId id="258" r:id="rId16"/>
    <p:sldId id="307" r:id="rId17"/>
    <p:sldId id="269" r:id="rId18"/>
    <p:sldId id="300" r:id="rId19"/>
    <p:sldId id="284" r:id="rId20"/>
    <p:sldId id="306" r:id="rId21"/>
    <p:sldId id="261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178"/>
    <a:srgbClr val="A1F30D"/>
    <a:srgbClr val="B1E162"/>
    <a:srgbClr val="52A551"/>
    <a:srgbClr val="7CBE5F"/>
    <a:srgbClr val="A7D86D"/>
    <a:srgbClr val="FFFFFF"/>
    <a:srgbClr val="ECE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6AF4F-64FC-4570-B3A6-FFB3D6842CFE}">
  <a:tblStyle styleId="{0966AF4F-64FC-4570-B3A6-FFB3D6842C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45E5DD-07D6-4D46-AD06-BE83A6565B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0794" autoAdjust="0"/>
  </p:normalViewPr>
  <p:slideViewPr>
    <p:cSldViewPr snapToGrid="0" showGuides="1">
      <p:cViewPr varScale="1">
        <p:scale>
          <a:sx n="80" d="100"/>
          <a:sy n="80" d="100"/>
        </p:scale>
        <p:origin x="1002" y="102"/>
      </p:cViewPr>
      <p:guideLst>
        <p:guide orient="horz" pos="20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6230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64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2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6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74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1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37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661e22a1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661e22a1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21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61e22a1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61e22a1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08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0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1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661e22a1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661e22a1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84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8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1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4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58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05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2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3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76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66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57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50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1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01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715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50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0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93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7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ishproject.com/students-complaints-management-syste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gc.ac.lk/rag/" TargetMode="External"/><Relationship Id="rId5" Type="http://schemas.openxmlformats.org/officeDocument/2006/relationships/hyperlink" Target="https://policy.usq.edu.au/documents/141630PL" TargetMode="External"/><Relationship Id="rId4" Type="http://schemas.openxmlformats.org/officeDocument/2006/relationships/hyperlink" Target="https://www.waterintegritynetwork.net/2015/12/03/customer-complain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29892" y="1066115"/>
            <a:ext cx="2980853" cy="9241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U-Care</a:t>
            </a:r>
            <a:endParaRPr dirty="0"/>
          </a:p>
        </p:txBody>
      </p:sp>
      <p:sp>
        <p:nvSpPr>
          <p:cNvPr id="5" name="Google Shape;87;p17"/>
          <p:cNvSpPr txBox="1">
            <a:spLocks/>
          </p:cNvSpPr>
          <p:nvPr/>
        </p:nvSpPr>
        <p:spPr>
          <a:xfrm>
            <a:off x="1004589" y="1895010"/>
            <a:ext cx="4555513" cy="67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Intra-University Student Complaint Portal</a:t>
            </a:r>
          </a:p>
        </p:txBody>
      </p:sp>
      <p:sp>
        <p:nvSpPr>
          <p:cNvPr id="4" name="Google Shape;80;p16"/>
          <p:cNvSpPr txBox="1">
            <a:spLocks/>
          </p:cNvSpPr>
          <p:nvPr/>
        </p:nvSpPr>
        <p:spPr>
          <a:xfrm>
            <a:off x="930300" y="3496921"/>
            <a:ext cx="4460850" cy="7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 Number One.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10</a:t>
            </a:fld>
            <a:endParaRPr>
              <a:solidFill>
                <a:srgbClr val="A7D86D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308285" y="1305936"/>
            <a:ext cx="3522069" cy="32106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300" dirty="0">
                <a:solidFill>
                  <a:srgbClr val="FFFFFF"/>
                </a:solidFill>
              </a:rPr>
              <a:t>Any member of the university can lodge a complaint if they are victims of violence of any form. This includes ragging, bullying and sexual and gender based violence.</a:t>
            </a:r>
          </a:p>
          <a:p>
            <a:pPr marL="285750" indent="-285750"/>
            <a:r>
              <a:rPr lang="en-US" sz="1300" dirty="0">
                <a:solidFill>
                  <a:srgbClr val="FFFFFF"/>
                </a:solidFill>
              </a:rPr>
              <a:t>Once the complaint is lodged,                   the relevant authorities                                (such as the Vice- Chancellor, Student Counsellors </a:t>
            </a:r>
            <a:r>
              <a:rPr lang="en-US" sz="1300" dirty="0" err="1">
                <a:solidFill>
                  <a:srgbClr val="FFFFFF"/>
                </a:solidFill>
              </a:rPr>
              <a:t>etc</a:t>
            </a:r>
            <a:r>
              <a:rPr lang="en-US" sz="1300" dirty="0">
                <a:solidFill>
                  <a:srgbClr val="FFFFFF"/>
                </a:solidFill>
              </a:rPr>
              <a:t>) are notified and will immediately initiate an investigation regarding the complaint.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4294967295"/>
          </p:nvPr>
        </p:nvSpPr>
        <p:spPr>
          <a:xfrm>
            <a:off x="287554" y="287911"/>
            <a:ext cx="357909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/>
              <a:t>Ragging complaint portal UGC</a:t>
            </a:r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409554" y="1138966"/>
            <a:ext cx="5244710" cy="3072813"/>
            <a:chOff x="3409554" y="1138966"/>
            <a:chExt cx="5244710" cy="3072813"/>
          </a:xfrm>
        </p:grpSpPr>
        <p:sp>
          <p:nvSpPr>
            <p:cNvPr id="315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312;p35"/>
          <p:cNvSpPr txBox="1">
            <a:spLocks/>
          </p:cNvSpPr>
          <p:nvPr/>
        </p:nvSpPr>
        <p:spPr>
          <a:xfrm>
            <a:off x="4045527" y="1339272"/>
            <a:ext cx="3999345" cy="25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/>
            <a:r>
              <a:rPr lang="en-US" sz="1600" dirty="0">
                <a:solidFill>
                  <a:srgbClr val="FFFFFF"/>
                </a:solidFill>
              </a:rPr>
              <a:t>A response will be provided to the person who made the complaint within a specified time period.</a:t>
            </a:r>
          </a:p>
          <a:p>
            <a:pPr marL="285750" indent="-285750"/>
            <a:r>
              <a:rPr lang="en-US" sz="1600" dirty="0">
                <a:solidFill>
                  <a:srgbClr val="FFFFFF"/>
                </a:solidFill>
              </a:rPr>
              <a:t>Protection and support will also be provided by the university to the person who has made the complaint to ensure that he/she is not further victimized as a result of the complaint.</a:t>
            </a:r>
          </a:p>
        </p:txBody>
      </p:sp>
      <p:sp>
        <p:nvSpPr>
          <p:cNvPr id="12" name="Google Shape;304;p34"/>
          <p:cNvSpPr txBox="1">
            <a:spLocks/>
          </p:cNvSpPr>
          <p:nvPr/>
        </p:nvSpPr>
        <p:spPr>
          <a:xfrm>
            <a:off x="-479714" y="4382501"/>
            <a:ext cx="9761819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buFont typeface="Muli"/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“Ragging complaint portal is a Web based Application From UGC”</a:t>
            </a:r>
          </a:p>
        </p:txBody>
      </p:sp>
    </p:spTree>
    <p:extLst>
      <p:ext uri="{BB962C8B-B14F-4D97-AF65-F5344CB8AC3E}">
        <p14:creationId xmlns:p14="http://schemas.microsoft.com/office/powerpoint/2010/main" val="414545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889000" y="2440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Objectives</a:t>
            </a: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43064" y="1536174"/>
            <a:ext cx="4182936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To develop a student complaint management system which will help in managing complaints or applications received from university students.</a:t>
            </a:r>
            <a:endParaRPr b="1" dirty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2"/>
          </p:nvPr>
        </p:nvSpPr>
        <p:spPr>
          <a:xfrm>
            <a:off x="5468966" y="2955574"/>
            <a:ext cx="2493834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Reliable method of complaining.</a:t>
            </a:r>
            <a:endParaRPr sz="1200"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3"/>
          </p:nvPr>
        </p:nvSpPr>
        <p:spPr>
          <a:xfrm>
            <a:off x="644542" y="2916049"/>
            <a:ext cx="4219558" cy="7225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Provide a way to collect the students’ problems. </a:t>
            </a:r>
            <a:endParaRPr b="1"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643064" y="3778250"/>
            <a:ext cx="2912936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Fast processing of complaints of university students</a:t>
            </a:r>
            <a:endParaRPr b="1" dirty="0"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2"/>
          </p:nvPr>
        </p:nvSpPr>
        <p:spPr>
          <a:xfrm>
            <a:off x="5481666" y="3442751"/>
            <a:ext cx="2359800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endParaRPr b="1" dirty="0"/>
          </a:p>
          <a:p>
            <a:pPr marL="285750" indent="-285750"/>
            <a:r>
              <a:rPr lang="en-US" b="1" dirty="0"/>
              <a:t>Increase the level of university student’s care</a:t>
            </a:r>
            <a:endParaRPr sz="1200" dirty="0"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3"/>
          </p:nvPr>
        </p:nvSpPr>
        <p:spPr>
          <a:xfrm>
            <a:off x="5468966" y="1551825"/>
            <a:ext cx="2735134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To Make complaints easier to coordinate, monitor, track and resolve</a:t>
            </a:r>
            <a:r>
              <a:rPr lang="en-US" sz="1200" dirty="0"/>
              <a:t>.</a:t>
            </a: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22556" y="750965"/>
            <a:ext cx="8086407" cy="4301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350" b="1" dirty="0"/>
              <a:t>Signup </a:t>
            </a:r>
          </a:p>
          <a:p>
            <a:pPr marL="742950" lvl="1" indent="-285750"/>
            <a:r>
              <a:rPr lang="en-US" sz="1350" b="1" dirty="0"/>
              <a:t>Students - Student ID</a:t>
            </a:r>
          </a:p>
          <a:p>
            <a:pPr marL="742950" lvl="1" indent="-285750"/>
            <a:r>
              <a:rPr lang="en-US" sz="1350" b="1" dirty="0"/>
              <a:t>Staffs - Staff ID </a:t>
            </a:r>
          </a:p>
          <a:p>
            <a:pPr marL="285750" indent="-285750"/>
            <a:r>
              <a:rPr lang="en-US" sz="1350" b="1" dirty="0"/>
              <a:t> Login</a:t>
            </a:r>
          </a:p>
          <a:p>
            <a:pPr marL="742950" lvl="1" indent="-285750"/>
            <a:r>
              <a:rPr lang="en-US" sz="1350" b="1" dirty="0"/>
              <a:t>User name - Registration Number / Staff ID</a:t>
            </a:r>
          </a:p>
          <a:p>
            <a:pPr marL="285750" indent="-285750"/>
            <a:r>
              <a:rPr lang="en-US" sz="1350" b="1" dirty="0"/>
              <a:t> Fingerprint identification </a:t>
            </a:r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Viewers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Public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Private</a:t>
            </a:r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Categories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Ragging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University Management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Particular Person …</a:t>
            </a:r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Document Attachments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Photos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Videos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Audio…</a:t>
            </a:r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479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/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89696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22556" y="933845"/>
            <a:ext cx="8086407" cy="4301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800" b="1" dirty="0"/>
              <a:t>Received Notifications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/>
              <a:t>Solved Complaints are periodically deleted after particular Days.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/>
              <a:t>One person can have only one account from University of </a:t>
            </a:r>
            <a:r>
              <a:rPr lang="en-US" sz="1800" b="1" dirty="0" err="1"/>
              <a:t>Vavuniya</a:t>
            </a:r>
            <a:r>
              <a:rPr lang="en-US" sz="1800" b="1" dirty="0"/>
              <a:t>.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/>
              <a:t>Only University Students and Staffs are                                                            allowed to use the Application.</a:t>
            </a:r>
            <a:endParaRPr lang="en-US" sz="1800" dirty="0"/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479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/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51130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14000" y="1040525"/>
            <a:ext cx="5562600" cy="4011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800" b="1" dirty="0"/>
              <a:t> Wire Frame - Adobe XD</a:t>
            </a:r>
          </a:p>
          <a:p>
            <a:pPr marL="285750" indent="-285750"/>
            <a:r>
              <a:rPr lang="en-US" sz="1800" b="1" dirty="0"/>
              <a:t> UX/UI Design - Adobe XD</a:t>
            </a:r>
          </a:p>
          <a:p>
            <a:pPr marL="285750" indent="-285750"/>
            <a:r>
              <a:rPr lang="en-US" sz="1800" b="1" dirty="0"/>
              <a:t> Front-End - Flutter</a:t>
            </a:r>
          </a:p>
          <a:p>
            <a:pPr marL="285750" indent="-285750"/>
            <a:r>
              <a:rPr lang="en-US" sz="1800" b="1" dirty="0"/>
              <a:t> Back-End – Fire Base</a:t>
            </a:r>
          </a:p>
          <a:p>
            <a:pPr marL="285750" indent="-285750"/>
            <a:r>
              <a:rPr lang="en-US" sz="1800" b="1" dirty="0"/>
              <a:t> Data Base - MySQL</a:t>
            </a:r>
          </a:p>
          <a:p>
            <a:pPr marL="285750" indent="-285750"/>
            <a:r>
              <a:rPr lang="en-US" sz="1800" b="1" dirty="0"/>
              <a:t> Platform - Android Studio/ Visual Studio Code</a:t>
            </a:r>
          </a:p>
          <a:p>
            <a:pPr marL="285750" indent="-285750"/>
            <a:r>
              <a:rPr lang="en-US" sz="1800" b="1" dirty="0"/>
              <a:t> Frame Works - Flutter</a:t>
            </a:r>
          </a:p>
          <a:p>
            <a:pPr marL="285750" indent="-285750"/>
            <a:r>
              <a:rPr lang="en-US" sz="1800" b="1" dirty="0"/>
              <a:t> Programming Language - Dart</a:t>
            </a:r>
          </a:p>
          <a:p>
            <a:pPr marL="285750" indent="-285750"/>
            <a:r>
              <a:rPr lang="en-US" sz="1800" b="1" dirty="0"/>
              <a:t> SDLC Model- Agile</a:t>
            </a:r>
            <a:endParaRPr sz="18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15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/>
              <a:t>Tools &amp; Techniques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48" y="92067"/>
            <a:ext cx="6300300" cy="8574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80;p16"/>
          <p:cNvSpPr txBox="1">
            <a:spLocks/>
          </p:cNvSpPr>
          <p:nvPr/>
        </p:nvSpPr>
        <p:spPr>
          <a:xfrm>
            <a:off x="636310" y="1241988"/>
            <a:ext cx="4378751" cy="401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User of the System</a:t>
            </a:r>
          </a:p>
          <a:p>
            <a:pPr marL="0" indent="0">
              <a:buNone/>
            </a:pPr>
            <a:endParaRPr lang="en-US" sz="2400" b="1" dirty="0"/>
          </a:p>
          <a:p>
            <a:pPr marL="285750" indent="-285750"/>
            <a:r>
              <a:rPr lang="en-US" sz="1800" b="1" dirty="0"/>
              <a:t>Students</a:t>
            </a:r>
          </a:p>
          <a:p>
            <a:pPr marL="285750" indent="-285750"/>
            <a:r>
              <a:rPr lang="en-US" sz="1800" b="1" dirty="0"/>
              <a:t>Students’ Union Members</a:t>
            </a:r>
          </a:p>
          <a:p>
            <a:pPr marL="285750" indent="-285750"/>
            <a:r>
              <a:rPr lang="en-US" sz="1800" b="1" dirty="0"/>
              <a:t>Student Representatives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5" name="Google Shape;80;p16"/>
          <p:cNvSpPr txBox="1">
            <a:spLocks/>
          </p:cNvSpPr>
          <p:nvPr/>
        </p:nvSpPr>
        <p:spPr>
          <a:xfrm>
            <a:off x="4568603" y="1243502"/>
            <a:ext cx="4378751" cy="401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Admin Side of the System</a:t>
            </a:r>
          </a:p>
          <a:p>
            <a:pPr marL="0" indent="0">
              <a:buNone/>
            </a:pPr>
            <a:endParaRPr lang="en-US" sz="2400" b="1" dirty="0"/>
          </a:p>
          <a:p>
            <a:pPr marL="285750" indent="-285750"/>
            <a:r>
              <a:rPr lang="en-US" sz="1800" b="1" dirty="0"/>
              <a:t>Complaints management team</a:t>
            </a:r>
          </a:p>
          <a:p>
            <a:pPr marL="285750" indent="-285750"/>
            <a:r>
              <a:rPr lang="en-US" sz="1800" b="1" dirty="0"/>
              <a:t>Operator </a:t>
            </a:r>
          </a:p>
          <a:p>
            <a:pPr marL="285750" indent="-285750"/>
            <a:r>
              <a:rPr lang="en-US" sz="1800" b="1" dirty="0"/>
              <a:t>Database Admin</a:t>
            </a:r>
          </a:p>
          <a:p>
            <a:pPr marL="285750" indent="-285750"/>
            <a:r>
              <a:rPr lang="en-US" sz="1800" b="1" dirty="0"/>
              <a:t>Student Counselor</a:t>
            </a:r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8972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2638642" y="54847"/>
            <a:ext cx="3876675" cy="50822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 Case Diagram</a:t>
            </a:r>
            <a:endParaRPr sz="3200" dirty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3" y="563067"/>
            <a:ext cx="8208782" cy="45803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 idx="4294967295"/>
          </p:nvPr>
        </p:nvSpPr>
        <p:spPr>
          <a:xfrm>
            <a:off x="926826" y="913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Work</a:t>
            </a:r>
            <a:r>
              <a:rPr lang="en" dirty="0"/>
              <a:t> Map</a:t>
            </a:r>
            <a:endParaRPr dirty="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17</a:t>
            </a:fld>
            <a:endParaRPr>
              <a:solidFill>
                <a:srgbClr val="A7D86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471346" y="878526"/>
            <a:ext cx="10058400" cy="4114800"/>
            <a:chOff x="0" y="1359303"/>
            <a:chExt cx="9171708" cy="3440900"/>
          </a:xfrm>
        </p:grpSpPr>
        <p:grpSp>
          <p:nvGrpSpPr>
            <p:cNvPr id="2" name="Group 1"/>
            <p:cNvGrpSpPr/>
            <p:nvPr/>
          </p:nvGrpSpPr>
          <p:grpSpPr>
            <a:xfrm>
              <a:off x="27708" y="1359303"/>
              <a:ext cx="9144000" cy="3440900"/>
              <a:chOff x="27708" y="1359303"/>
              <a:chExt cx="9144000" cy="3440900"/>
            </a:xfrm>
          </p:grpSpPr>
          <p:sp>
            <p:nvSpPr>
              <p:cNvPr id="398" name="Google Shape;398;p41"/>
              <p:cNvSpPr/>
              <p:nvPr/>
            </p:nvSpPr>
            <p:spPr>
              <a:xfrm>
                <a:off x="27708" y="2574231"/>
                <a:ext cx="9144000" cy="1011043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348058" extrusionOk="0">
                    <a:moveTo>
                      <a:pt x="12192000" y="0"/>
                    </a:moveTo>
                    <a:lnTo>
                      <a:pt x="10837333" y="0"/>
                    </a:lnTo>
                    <a:cubicBezTo>
                      <a:pt x="10463295" y="0"/>
                      <a:pt x="10160000" y="301773"/>
                      <a:pt x="10160000" y="674029"/>
                    </a:cubicBezTo>
                    <a:lnTo>
                      <a:pt x="10160000" y="674029"/>
                    </a:lnTo>
                    <a:cubicBezTo>
                      <a:pt x="10160000" y="1046281"/>
                      <a:pt x="9856705" y="1348059"/>
                      <a:pt x="9482667" y="1348059"/>
                    </a:cubicBezTo>
                    <a:lnTo>
                      <a:pt x="9482667" y="1348059"/>
                    </a:lnTo>
                    <a:cubicBezTo>
                      <a:pt x="9108581" y="1348059"/>
                      <a:pt x="8805333" y="1046281"/>
                      <a:pt x="8805333" y="674029"/>
                    </a:cubicBezTo>
                    <a:lnTo>
                      <a:pt x="8805333" y="674029"/>
                    </a:lnTo>
                    <a:cubicBezTo>
                      <a:pt x="8805333" y="301773"/>
                      <a:pt x="8502086" y="0"/>
                      <a:pt x="8128000" y="0"/>
                    </a:cubicBezTo>
                    <a:lnTo>
                      <a:pt x="8128000" y="0"/>
                    </a:lnTo>
                    <a:cubicBezTo>
                      <a:pt x="7753915" y="0"/>
                      <a:pt x="7450667" y="301773"/>
                      <a:pt x="7450667" y="674029"/>
                    </a:cubicBezTo>
                    <a:lnTo>
                      <a:pt x="7450667" y="674029"/>
                    </a:lnTo>
                    <a:cubicBezTo>
                      <a:pt x="7450667" y="1046281"/>
                      <a:pt x="7147419" y="1348059"/>
                      <a:pt x="6773334" y="1348059"/>
                    </a:cubicBezTo>
                    <a:lnTo>
                      <a:pt x="6773334" y="1348059"/>
                    </a:lnTo>
                    <a:cubicBezTo>
                      <a:pt x="6399248" y="1348059"/>
                      <a:pt x="6096000" y="1046281"/>
                      <a:pt x="6096000" y="674029"/>
                    </a:cubicBezTo>
                    <a:lnTo>
                      <a:pt x="6096000" y="674029"/>
                    </a:lnTo>
                    <a:cubicBezTo>
                      <a:pt x="6096000" y="301773"/>
                      <a:pt x="5792753" y="0"/>
                      <a:pt x="5418667" y="0"/>
                    </a:cubicBezTo>
                    <a:lnTo>
                      <a:pt x="5418667" y="0"/>
                    </a:lnTo>
                    <a:cubicBezTo>
                      <a:pt x="5044581" y="0"/>
                      <a:pt x="4741334" y="301773"/>
                      <a:pt x="4741334" y="674029"/>
                    </a:cubicBezTo>
                    <a:lnTo>
                      <a:pt x="4741334" y="674029"/>
                    </a:lnTo>
                    <a:cubicBezTo>
                      <a:pt x="4741334" y="1046281"/>
                      <a:pt x="4438076" y="1348059"/>
                      <a:pt x="4064000" y="1348059"/>
                    </a:cubicBezTo>
                    <a:lnTo>
                      <a:pt x="4064000" y="1348059"/>
                    </a:lnTo>
                    <a:cubicBezTo>
                      <a:pt x="3689924" y="1348059"/>
                      <a:pt x="3386667" y="1046281"/>
                      <a:pt x="3386667" y="674029"/>
                    </a:cubicBezTo>
                    <a:lnTo>
                      <a:pt x="3386667" y="674029"/>
                    </a:lnTo>
                    <a:cubicBezTo>
                      <a:pt x="3386667" y="301773"/>
                      <a:pt x="3083410" y="0"/>
                      <a:pt x="2709333" y="0"/>
                    </a:cubicBezTo>
                    <a:lnTo>
                      <a:pt x="2709333" y="0"/>
                    </a:lnTo>
                    <a:cubicBezTo>
                      <a:pt x="2335257" y="0"/>
                      <a:pt x="2032000" y="301773"/>
                      <a:pt x="2032000" y="674029"/>
                    </a:cubicBezTo>
                    <a:lnTo>
                      <a:pt x="2032000" y="674029"/>
                    </a:lnTo>
                    <a:cubicBezTo>
                      <a:pt x="2032000" y="1046281"/>
                      <a:pt x="1728743" y="1348059"/>
                      <a:pt x="1354667" y="1348059"/>
                    </a:cubicBezTo>
                    <a:lnTo>
                      <a:pt x="0" y="1348059"/>
                    </a:lnTo>
                  </a:path>
                </a:pathLst>
              </a:custGeom>
              <a:noFill/>
              <a:ln w="2286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0" name="Google Shape;400;p41"/>
              <p:cNvGrpSpPr/>
              <p:nvPr/>
            </p:nvGrpSpPr>
            <p:grpSpPr>
              <a:xfrm>
                <a:off x="1814047" y="1906604"/>
                <a:ext cx="473400" cy="473400"/>
                <a:chOff x="1786339" y="1703401"/>
                <a:chExt cx="473400" cy="473400"/>
              </a:xfrm>
            </p:grpSpPr>
            <p:sp>
              <p:nvSpPr>
                <p:cNvPr id="401" name="Google Shape;401;p41"/>
                <p:cNvSpPr/>
                <p:nvPr/>
              </p:nvSpPr>
              <p:spPr>
                <a:xfrm rot="8100000">
                  <a:off x="1855667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2" name="Google Shape;402;p41"/>
                <p:cNvSpPr/>
                <p:nvPr/>
              </p:nvSpPr>
              <p:spPr>
                <a:xfrm>
                  <a:off x="1955989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 dirty="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1</a:t>
                  </a:r>
                  <a:endParaRPr sz="600" dirty="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3" name="Google Shape;403;p41"/>
              <p:cNvGrpSpPr/>
              <p:nvPr/>
            </p:nvGrpSpPr>
            <p:grpSpPr>
              <a:xfrm>
                <a:off x="3842122" y="1906604"/>
                <a:ext cx="473400" cy="473400"/>
                <a:chOff x="3814414" y="1703401"/>
                <a:chExt cx="473400" cy="473400"/>
              </a:xfrm>
            </p:grpSpPr>
            <p:sp>
              <p:nvSpPr>
                <p:cNvPr id="404" name="Google Shape;404;p41"/>
                <p:cNvSpPr/>
                <p:nvPr/>
              </p:nvSpPr>
              <p:spPr>
                <a:xfrm rot="8100000">
                  <a:off x="3883742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5" name="Google Shape;405;p41"/>
                <p:cNvSpPr/>
                <p:nvPr/>
              </p:nvSpPr>
              <p:spPr>
                <a:xfrm>
                  <a:off x="3984064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3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6" name="Google Shape;406;p41"/>
              <p:cNvGrpSpPr/>
              <p:nvPr/>
            </p:nvGrpSpPr>
            <p:grpSpPr>
              <a:xfrm>
                <a:off x="5870197" y="1906604"/>
                <a:ext cx="473400" cy="473400"/>
                <a:chOff x="5842489" y="1703401"/>
                <a:chExt cx="473400" cy="473400"/>
              </a:xfrm>
            </p:grpSpPr>
            <p:sp>
              <p:nvSpPr>
                <p:cNvPr id="407" name="Google Shape;407;p41"/>
                <p:cNvSpPr/>
                <p:nvPr/>
              </p:nvSpPr>
              <p:spPr>
                <a:xfrm rot="8100000">
                  <a:off x="5911817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8" name="Google Shape;408;p41"/>
                <p:cNvSpPr/>
                <p:nvPr/>
              </p:nvSpPr>
              <p:spPr>
                <a:xfrm>
                  <a:off x="6012139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5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9" name="Google Shape;409;p41"/>
              <p:cNvGrpSpPr/>
              <p:nvPr/>
            </p:nvGrpSpPr>
            <p:grpSpPr>
              <a:xfrm>
                <a:off x="6908522" y="3779503"/>
                <a:ext cx="473400" cy="473400"/>
                <a:chOff x="6880814" y="3576300"/>
                <a:chExt cx="473400" cy="473400"/>
              </a:xfrm>
            </p:grpSpPr>
            <p:sp>
              <p:nvSpPr>
                <p:cNvPr id="410" name="Google Shape;410;p41"/>
                <p:cNvSpPr/>
                <p:nvPr/>
              </p:nvSpPr>
              <p:spPr>
                <a:xfrm rot="-2700000">
                  <a:off x="6950142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1" name="Google Shape;411;p41"/>
                <p:cNvSpPr/>
                <p:nvPr/>
              </p:nvSpPr>
              <p:spPr>
                <a:xfrm flipH="1">
                  <a:off x="7050464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6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12" name="Google Shape;412;p41"/>
              <p:cNvGrpSpPr/>
              <p:nvPr/>
            </p:nvGrpSpPr>
            <p:grpSpPr>
              <a:xfrm>
                <a:off x="4880447" y="3779503"/>
                <a:ext cx="473400" cy="473400"/>
                <a:chOff x="4852739" y="3576300"/>
                <a:chExt cx="473400" cy="473400"/>
              </a:xfrm>
            </p:grpSpPr>
            <p:sp>
              <p:nvSpPr>
                <p:cNvPr id="413" name="Google Shape;413;p41"/>
                <p:cNvSpPr/>
                <p:nvPr/>
              </p:nvSpPr>
              <p:spPr>
                <a:xfrm rot="-2700000">
                  <a:off x="4922067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4" name="Google Shape;414;p41"/>
                <p:cNvSpPr/>
                <p:nvPr/>
              </p:nvSpPr>
              <p:spPr>
                <a:xfrm flipH="1">
                  <a:off x="5022389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4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15" name="Google Shape;415;p41"/>
              <p:cNvGrpSpPr/>
              <p:nvPr/>
            </p:nvGrpSpPr>
            <p:grpSpPr>
              <a:xfrm>
                <a:off x="2852372" y="3779503"/>
                <a:ext cx="473400" cy="473400"/>
                <a:chOff x="2824664" y="3576300"/>
                <a:chExt cx="473400" cy="473400"/>
              </a:xfrm>
            </p:grpSpPr>
            <p:sp>
              <p:nvSpPr>
                <p:cNvPr id="416" name="Google Shape;416;p41"/>
                <p:cNvSpPr/>
                <p:nvPr/>
              </p:nvSpPr>
              <p:spPr>
                <a:xfrm rot="-2700000">
                  <a:off x="2893992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7" name="Google Shape;417;p41"/>
                <p:cNvSpPr/>
                <p:nvPr/>
              </p:nvSpPr>
              <p:spPr>
                <a:xfrm flipH="1">
                  <a:off x="2994314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2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sp>
            <p:nvSpPr>
              <p:cNvPr id="418" name="Google Shape;418;p41"/>
              <p:cNvSpPr txBox="1"/>
              <p:nvPr/>
            </p:nvSpPr>
            <p:spPr>
              <a:xfrm>
                <a:off x="1249133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Problem Specification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Requirement Gathering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19" name="Google Shape;419;p41"/>
              <p:cNvSpPr txBox="1"/>
              <p:nvPr/>
            </p:nvSpPr>
            <p:spPr>
              <a:xfrm>
                <a:off x="3246507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Designing Process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And 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Approval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0" name="Google Shape;420;p41"/>
              <p:cNvSpPr txBox="1"/>
              <p:nvPr/>
            </p:nvSpPr>
            <p:spPr>
              <a:xfrm>
                <a:off x="5305321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Quality Assurance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Documentation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1" name="Google Shape;421;p41"/>
              <p:cNvSpPr txBox="1"/>
              <p:nvPr/>
            </p:nvSpPr>
            <p:spPr>
              <a:xfrm>
                <a:off x="2287483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Planning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Approval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2" name="Google Shape;422;p41"/>
              <p:cNvSpPr txBox="1"/>
              <p:nvPr/>
            </p:nvSpPr>
            <p:spPr>
              <a:xfrm>
                <a:off x="4315557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Development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3" name="Google Shape;423;p41"/>
              <p:cNvSpPr txBox="1"/>
              <p:nvPr/>
            </p:nvSpPr>
            <p:spPr>
              <a:xfrm>
                <a:off x="6343646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Product Launch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Presentation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399" name="Google Shape;399;p41"/>
            <p:cNvSpPr/>
            <p:nvPr/>
          </p:nvSpPr>
          <p:spPr>
            <a:xfrm>
              <a:off x="0" y="2592707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035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aphicFrame>
        <p:nvGraphicFramePr>
          <p:cNvPr id="430" name="Google Shape;430;p42"/>
          <p:cNvGraphicFramePr/>
          <p:nvPr>
            <p:extLst>
              <p:ext uri="{D42A27DB-BD31-4B8C-83A1-F6EECF244321}">
                <p14:modId xmlns:p14="http://schemas.microsoft.com/office/powerpoint/2010/main" val="3126978584"/>
              </p:ext>
            </p:extLst>
          </p:nvPr>
        </p:nvGraphicFramePr>
        <p:xfrm>
          <a:off x="357018" y="759205"/>
          <a:ext cx="8447615" cy="4264541"/>
        </p:xfrm>
        <a:graphic>
          <a:graphicData uri="http://schemas.openxmlformats.org/drawingml/2006/table">
            <a:tbl>
              <a:tblPr>
                <a:noFill/>
                <a:tableStyleId>{0966AF4F-64FC-4570-B3A6-FFB3D6842CFE}</a:tableStyleId>
              </a:tblPr>
              <a:tblGrid>
                <a:gridCol w="733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7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7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9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17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76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77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02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350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722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607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699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Estimated Time ( July 2021- December 2021 )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7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Month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July</a:t>
                      </a:r>
                      <a:endParaRPr lang="en-US" sz="1000" b="1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August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September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October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November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Dec</a:t>
                      </a:r>
                      <a:endParaRPr lang="en-US" sz="1050" b="1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6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</a:t>
                      </a:r>
                      <a:endParaRPr sz="7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Topic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Proposal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Gathering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Information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Planning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Designing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Implementation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Integration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Testing and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Review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System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maintenance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Documentation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Google Shape;428;p42"/>
          <p:cNvSpPr txBox="1">
            <a:spLocks/>
          </p:cNvSpPr>
          <p:nvPr/>
        </p:nvSpPr>
        <p:spPr>
          <a:xfrm>
            <a:off x="1002710" y="7739"/>
            <a:ext cx="35692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000" dirty="0"/>
              <a:t>Gantt Chart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5775" y="15475"/>
            <a:ext cx="6300300" cy="857400"/>
          </a:xfrm>
        </p:spPr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7674" y="1129029"/>
            <a:ext cx="7800975" cy="4657725"/>
          </a:xfrm>
        </p:spPr>
        <p:txBody>
          <a:bodyPr/>
          <a:lstStyle/>
          <a:p>
            <a:r>
              <a:rPr lang="en-US" sz="2000" dirty="0"/>
              <a:t>The Mobile Application system which allows students to express their problems drawbacks in the University without showing their identity.</a:t>
            </a:r>
          </a:p>
          <a:p>
            <a:endParaRPr lang="en-US" sz="2000" dirty="0"/>
          </a:p>
          <a:p>
            <a:r>
              <a:rPr lang="en-US" sz="2000" dirty="0"/>
              <a:t>Complaints will be handled by a                                              particular staff member or in-charge                                                   or team of members who are                                      assigned to the task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25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 idx="4294967295"/>
          </p:nvPr>
        </p:nvSpPr>
        <p:spPr>
          <a:xfrm>
            <a:off x="4009737" y="12566"/>
            <a:ext cx="4711700" cy="143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000" dirty="0">
                <a:solidFill>
                  <a:srgbClr val="FFFFFF"/>
                </a:solidFill>
              </a:rPr>
              <a:t>Supervisor</a:t>
            </a:r>
            <a:r>
              <a:rPr lang="en-US" sz="9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4294967295"/>
          </p:nvPr>
        </p:nvSpPr>
        <p:spPr>
          <a:xfrm>
            <a:off x="914400" y="1863878"/>
            <a:ext cx="4089400" cy="16239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err="1"/>
              <a:t>Mrs.Yasotha</a:t>
            </a:r>
            <a:r>
              <a:rPr lang="en-US" sz="2400" b="1" dirty="0"/>
              <a:t> Ram </a:t>
            </a:r>
            <a:r>
              <a:rPr lang="en-US" sz="2400" b="1" dirty="0" err="1"/>
              <a:t>Ramanan</a:t>
            </a:r>
            <a:endParaRPr lang="en-US" sz="2400" b="1" dirty="0"/>
          </a:p>
          <a:p>
            <a:pPr marL="0" lvl="0" indent="0"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Senior Lecturer,</a:t>
            </a:r>
          </a:p>
          <a:p>
            <a:pPr marL="0" lvl="0" indent="0"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University of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Vavuniya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27100" y="3202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69900" y="1555749"/>
            <a:ext cx="8572084" cy="3956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600" dirty="0">
                <a:hlinkClick r:id="rId3"/>
              </a:rPr>
              <a:t>https://www.modishproject.com/students-complaints-management-system</a:t>
            </a:r>
            <a:endParaRPr lang="en-US" sz="1600" dirty="0"/>
          </a:p>
          <a:p>
            <a:pPr marL="88900" lvl="0" indent="0">
              <a:buNone/>
            </a:pPr>
            <a:endParaRPr lang="en-US" sz="1600" dirty="0"/>
          </a:p>
          <a:p>
            <a:pPr lvl="0"/>
            <a:r>
              <a:rPr lang="en-US" sz="1600" dirty="0">
                <a:hlinkClick r:id="rId4"/>
              </a:rPr>
              <a:t>https://www.waterintegritynetwork.net/2015/12/03/customer-complaintmanagement</a:t>
            </a:r>
            <a:endParaRPr lang="en-US" sz="1600" dirty="0"/>
          </a:p>
          <a:p>
            <a:pPr marL="88900" lvl="0" indent="0">
              <a:buNone/>
            </a:pPr>
            <a:endParaRPr lang="en-US" sz="1600" dirty="0"/>
          </a:p>
          <a:p>
            <a:pPr lvl="0"/>
            <a:r>
              <a:rPr lang="en-US" sz="1600" dirty="0">
                <a:hlinkClick r:id="rId5" tooltip="s"/>
              </a:rPr>
              <a:t>https://policy.usq.edu.au/documents/141630PL</a:t>
            </a:r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https://</a:t>
            </a:r>
            <a:r>
              <a:rPr lang="en-US" sz="1600" dirty="0">
                <a:hlinkClick r:id="rId6"/>
              </a:rPr>
              <a:t>eugc.ac.lk/rag</a:t>
            </a:r>
            <a:r>
              <a:rPr lang="en-US" sz="1600" dirty="0"/>
              <a:t>/</a:t>
            </a:r>
            <a:endParaRPr sz="16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ctrTitle" idx="4294967295"/>
          </p:nvPr>
        </p:nvSpPr>
        <p:spPr>
          <a:xfrm>
            <a:off x="927100" y="12404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4294967295"/>
          </p:nvPr>
        </p:nvSpPr>
        <p:spPr>
          <a:xfrm>
            <a:off x="927100" y="24400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25;p4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5" t="-6061" r="4045" b="6061"/>
          <a:stretch/>
        </p:blipFill>
        <p:spPr>
          <a:xfrm>
            <a:off x="3850305" y="639258"/>
            <a:ext cx="1435608" cy="1417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0" name="Google Shape;520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4294967295"/>
          </p:nvPr>
        </p:nvSpPr>
        <p:spPr>
          <a:xfrm>
            <a:off x="2894031" y="-147981"/>
            <a:ext cx="3365370" cy="8588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Team</a:t>
            </a:r>
            <a:r>
              <a:rPr lang="en" dirty="0"/>
              <a:t> Card</a:t>
            </a:r>
            <a:endParaRPr dirty="0"/>
          </a:p>
        </p:txBody>
      </p:sp>
      <p:pic>
        <p:nvPicPr>
          <p:cNvPr id="525" name="Google Shape;525;p4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4389" y="664446"/>
            <a:ext cx="1414878" cy="14148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Google Shape;521;p4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4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Google Shape;523;p46"/>
          <p:cNvPicPr preferRelativeResize="0"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4018" r="12790" b="10731"/>
          <a:stretch/>
        </p:blipFill>
        <p:spPr>
          <a:xfrm>
            <a:off x="3894510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Google Shape;524;p46"/>
          <p:cNvSpPr txBox="1"/>
          <p:nvPr/>
        </p:nvSpPr>
        <p:spPr>
          <a:xfrm>
            <a:off x="3190875" y="4206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Sabananthan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2017/ICT/74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Back-End Developer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saba.nanth@yahoo.com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" name="Google Shape;525;p46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9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Google Shape;524;p46"/>
          <p:cNvSpPr txBox="1"/>
          <p:nvPr/>
        </p:nvSpPr>
        <p:spPr>
          <a:xfrm>
            <a:off x="3200400" y="2071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Shashini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2017/ICT/44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UI Designer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shashinidias17@gmail.com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" name="Google Shape;524;p46"/>
          <p:cNvSpPr txBox="1"/>
          <p:nvPr/>
        </p:nvSpPr>
        <p:spPr>
          <a:xfrm>
            <a:off x="6257510" y="4206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Keethamy</a:t>
            </a: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2017/ICT/53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Quality Assurance Developer keethamythava@gmail.com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" name="Google Shape;524;p46"/>
          <p:cNvSpPr txBox="1"/>
          <p:nvPr/>
        </p:nvSpPr>
        <p:spPr>
          <a:xfrm>
            <a:off x="6267035" y="2071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Sano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2017/ICT/58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UX Designer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nashathjamaldeen@gmail.com 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Google Shape;524;p46"/>
          <p:cNvSpPr txBox="1"/>
          <p:nvPr/>
        </p:nvSpPr>
        <p:spPr>
          <a:xfrm>
            <a:off x="128559" y="4212784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Tharanika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2017/ICT/86</a:t>
            </a:r>
          </a:p>
          <a:p>
            <a:pPr lvl="0" algn="ctr"/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Front-end </a:t>
            </a:r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Developer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tharanika2018@gmail.com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" name="Google Shape;524;p46"/>
          <p:cNvSpPr txBox="1"/>
          <p:nvPr/>
        </p:nvSpPr>
        <p:spPr>
          <a:xfrm>
            <a:off x="138084" y="2077784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Sasna</a:t>
            </a: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2017/ICT/17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Project Manager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mn.fathimasasna@gmail.com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" name="Google Shape;525;p46"/>
          <p:cNvPicPr preferRelativeResize="0"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960" r="12949" b="28235"/>
          <a:stretch/>
        </p:blipFill>
        <p:spPr>
          <a:xfrm>
            <a:off x="838695" y="710857"/>
            <a:ext cx="1343134" cy="1368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35711" y="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89797" y="857689"/>
            <a:ext cx="7657121" cy="4257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We are going to develop complains management portal for students of University of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Vavuniya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is a system which allows the students to express their problems within the University                                  without showing their identity.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These complaints will be seen by a particular team which is assigned for this complaints/problems management.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Through this system the probability of finding the problems of                                                              the students will be increased.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Here we like to provide complain facility for students in                                                                                                   University level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35711" y="-285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83336" y="755422"/>
            <a:ext cx="8653463" cy="47222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Students can complain to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Students’ Union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Student representative of Faculty Board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     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complaints management team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of University of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Vavuniya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	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Students can complain against to a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student,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staff and other university related problems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privately or publically. 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Regarding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Ragging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Lectures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Canteen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Wash room facilities &amp; other facilities by our University 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Attachments (Image, Audio, Video).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Authenticate by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Registration Number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Password.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Using this system we can share University related Information too.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34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400050" y="1172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 Background</a:t>
            </a:r>
          </a:p>
        </p:txBody>
      </p:sp>
      <p:sp>
        <p:nvSpPr>
          <p:cNvPr id="341" name="Google Shape;341;p38"/>
          <p:cNvSpPr txBox="1"/>
          <p:nvPr/>
        </p:nvSpPr>
        <p:spPr>
          <a:xfrm>
            <a:off x="560308" y="984240"/>
            <a:ext cx="8468976" cy="517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 university life students are facing so many problems related to their university level.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But sometimes they will not execute those problems to the appropriate person or committee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because, they don’t want to show their identity while complaining and they have a fear to tell their statements against high level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Muli"/>
                <a:ea typeface="Muli"/>
                <a:cs typeface="Muli"/>
                <a:sym typeface="Muli"/>
              </a:rPr>
              <a:t>staff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uli"/>
                <a:ea typeface="Muli"/>
                <a:cs typeface="Muli"/>
                <a:sym typeface="Muli"/>
              </a:rPr>
              <a:t>s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and unable to go to the related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committee to explain those problems.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Therefore, we have a plan to develop a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Students complaints portal for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University of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Vavuniya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When students spend few minutes here they can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submit their problems via mobile.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By this system they will explain their problems easily.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400050" y="1172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 Background</a:t>
            </a:r>
          </a:p>
        </p:txBody>
      </p:sp>
      <p:sp>
        <p:nvSpPr>
          <p:cNvPr id="341" name="Google Shape;341;p38"/>
          <p:cNvSpPr txBox="1"/>
          <p:nvPr/>
        </p:nvSpPr>
        <p:spPr>
          <a:xfrm>
            <a:off x="551072" y="744960"/>
            <a:ext cx="8468976" cy="517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17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Design and implementation of complaint management system is to maintain an effective, timely, and equitable complaint handling system which is easily accessible and offered to complainants at no charge.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This project defines the policy and steps for handling and resolving complaints and also to appeal for an un-favored situation and for this process to take place there must be an automation of the system that will be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handle the complaints process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appeal method of registration.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Automation can be defined as the aspects involved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 using a computer system for the tasks or process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such as circulation, implementation and much more.</a:t>
            </a:r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09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17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150;p24"/>
          <p:cNvSpPr txBox="1">
            <a:spLocks/>
          </p:cNvSpPr>
          <p:nvPr/>
        </p:nvSpPr>
        <p:spPr>
          <a:xfrm>
            <a:off x="559543" y="143458"/>
            <a:ext cx="8340437" cy="475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sz="1700" b="0" dirty="0">
              <a:solidFill>
                <a:schemeClr val="tx2">
                  <a:lumMod val="50000"/>
                </a:schemeClr>
              </a:solidFill>
              <a:effectLst/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Our university system has student's complains collecting method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manually such as suggestion box in a particular place to develop the student's environment.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But this is not a reliable method to find all the problems faced by students.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Now all are facing the covid-19 situation and located in distanced places.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With the distanced learning and distanced management we put a solution to detect the problems among the students of </a:t>
            </a:r>
            <a:r>
              <a:rPr lang="en-US" sz="1480" b="0" dirty="0" err="1">
                <a:solidFill>
                  <a:schemeClr val="accent5">
                    <a:lumMod val="75000"/>
                  </a:schemeClr>
                </a:solidFill>
              </a:rPr>
              <a:t>Vavuniya</a:t>
            </a:r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 University. 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So, we planned to make a mobile application to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collect all the problems of students. Which the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complaint, can be posted at any place and any time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without showing the identity of the complainer.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So, this application can help to our University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Management System to find and resolve all the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problems of students peacefully and make the University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environment user friendly for the students.</a:t>
            </a:r>
          </a:p>
          <a:p>
            <a:br>
              <a:rPr lang="en-US" sz="1800" b="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02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9</a:t>
            </a:fld>
            <a:endParaRPr>
              <a:solidFill>
                <a:srgbClr val="A7D86D"/>
              </a:solidFill>
            </a:endParaRPr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077058" y="465959"/>
            <a:ext cx="2736410" cy="4222433"/>
            <a:chOff x="2112475" y="238125"/>
            <a:chExt cx="3395050" cy="5238750"/>
          </a:xfrm>
        </p:grpSpPr>
        <p:sp>
          <p:nvSpPr>
            <p:cNvPr id="300" name="Google Shape;300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457200" y="2796486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Ragging complaint portal UGC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457200" y="226340"/>
            <a:ext cx="2542200" cy="22543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50"/>
              </a:spcBef>
            </a:pPr>
            <a:r>
              <a:rPr lang="en-US" sz="4400" dirty="0"/>
              <a:t>Related Systems</a:t>
            </a:r>
            <a:endParaRPr sz="4400" dirty="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47" y="839688"/>
            <a:ext cx="2597794" cy="346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2139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1212</Words>
  <Application>Microsoft Office PowerPoint</Application>
  <PresentationFormat>On-screen Show (16:9)</PresentationFormat>
  <Paragraphs>264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Poppins</vt:lpstr>
      <vt:lpstr>Muli</vt:lpstr>
      <vt:lpstr>Calibri</vt:lpstr>
      <vt:lpstr>Arial</vt:lpstr>
      <vt:lpstr>Poppins Light</vt:lpstr>
      <vt:lpstr>Gower template</vt:lpstr>
      <vt:lpstr>1_Gower template</vt:lpstr>
      <vt:lpstr>U-Care</vt:lpstr>
      <vt:lpstr>Supervisor </vt:lpstr>
      <vt:lpstr>Team Card</vt:lpstr>
      <vt:lpstr>Introduction</vt:lpstr>
      <vt:lpstr>Introduction</vt:lpstr>
      <vt:lpstr> Background</vt:lpstr>
      <vt:lpstr> Background</vt:lpstr>
      <vt:lpstr>PowerPoint Presentation</vt:lpstr>
      <vt:lpstr>Related Systems</vt:lpstr>
      <vt:lpstr>Ragging complaint portal UGC</vt:lpstr>
      <vt:lpstr>Objectives</vt:lpstr>
      <vt:lpstr>PowerPoint Presentation</vt:lpstr>
      <vt:lpstr>PowerPoint Presentation</vt:lpstr>
      <vt:lpstr>PowerPoint Presentation</vt:lpstr>
      <vt:lpstr>Methodology</vt:lpstr>
      <vt:lpstr>Use Case Diagram</vt:lpstr>
      <vt:lpstr>Work Map</vt:lpstr>
      <vt:lpstr>PowerPoint Presentation</vt:lpstr>
      <vt:lpstr>Specifications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U-Care</dc:title>
  <dc:creator>Loona SQUARE</dc:creator>
  <cp:lastModifiedBy>Loona SQUARE</cp:lastModifiedBy>
  <cp:revision>77</cp:revision>
  <dcterms:modified xsi:type="dcterms:W3CDTF">2022-07-08T17:36:54Z</dcterms:modified>
</cp:coreProperties>
</file>